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79" r:id="rId4"/>
    <p:sldId id="278" r:id="rId5"/>
    <p:sldId id="275" r:id="rId6"/>
    <p:sldId id="260" r:id="rId7"/>
    <p:sldId id="280" r:id="rId8"/>
    <p:sldId id="261" r:id="rId9"/>
    <p:sldId id="283" r:id="rId10"/>
    <p:sldId id="284" r:id="rId11"/>
    <p:sldId id="281" r:id="rId12"/>
    <p:sldId id="285" r:id="rId13"/>
    <p:sldId id="277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Lucida Fax" panose="02060602050505020204" pitchFamily="18" charset="0"/>
      <p:regular r:id="rId28"/>
      <p:bold r:id="rId29"/>
      <p:italic r:id="rId30"/>
      <p:boldItalic r:id="rId31"/>
    </p:embeddedFont>
    <p:embeddedFont>
      <p:font typeface="Modern No. 20" panose="02070704070505020303" pitchFamily="18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6666FF"/>
    <a:srgbClr val="0066FF"/>
    <a:srgbClr val="009999"/>
    <a:srgbClr val="333399"/>
    <a:srgbClr val="0000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40" autoAdjust="0"/>
  </p:normalViewPr>
  <p:slideViewPr>
    <p:cSldViewPr snapToGrid="0">
      <p:cViewPr varScale="1">
        <p:scale>
          <a:sx n="74" d="100"/>
          <a:sy n="74" d="100"/>
        </p:scale>
        <p:origin x="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</a:rPr>
              <a:t>Kelechi</a:t>
            </a:r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Devon to moderate</a:t>
            </a:r>
            <a:endParaRPr b="1" dirty="0"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1197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Paz- moderate questions in Chat</a:t>
            </a:r>
            <a:endParaRPr b="1" dirty="0"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64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Connie</a:t>
            </a:r>
            <a:endParaRPr b="1" dirty="0"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41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Leslie:</a:t>
            </a:r>
          </a:p>
          <a:p>
            <a:r>
              <a:rPr lang="en-US" b="1" dirty="0"/>
              <a:t>*for people</a:t>
            </a:r>
            <a:r>
              <a:rPr lang="en-US" b="1" baseline="0" dirty="0"/>
              <a:t> who are ineligible or are interested in being added to the Listserv for future events, please email Leslie/Carla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2ACC3-6E86-4D1A-B2B8-DFFED360E3F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5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Kelechi</a:t>
            </a:r>
            <a:endParaRPr b="1"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Leslie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($680 per year plus $50k from SOM = approx. $3 Million )</a:t>
            </a:r>
            <a:endParaRPr b="1"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004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Carla</a:t>
            </a:r>
            <a:endParaRPr b="1"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0253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Carla</a:t>
            </a:r>
            <a:endParaRPr b="1"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63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Kathy</a:t>
            </a:r>
            <a:endParaRPr b="1"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Tomás</a:t>
            </a:r>
            <a:endParaRPr b="1"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13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Connie</a:t>
            </a:r>
            <a:endParaRPr b="1" dirty="0"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Kathy - FSU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Tomás - SFSU</a:t>
            </a:r>
            <a:endParaRPr b="1" dirty="0"/>
          </a:p>
        </p:txBody>
      </p:sp>
      <p:sp>
        <p:nvSpPr>
          <p:cNvPr id="133" name="Google Shape;1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539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4" name="Google Shape;14;p1"/>
          <p:cNvSpPr/>
          <p:nvPr/>
        </p:nvSpPr>
        <p:spPr>
          <a:xfrm>
            <a:off x="10241280" y="4224528"/>
            <a:ext cx="1569720" cy="2496947"/>
          </a:xfrm>
          <a:prstGeom prst="rect">
            <a:avLst/>
          </a:prstGeom>
          <a:blipFill dpi="0" rotWithShape="1">
            <a:blip r:embed="rId12">
              <a:alphaModFix amt="9000"/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helearnersway.net/ideas/2016/10/23/questions-at-the-heart-of-learn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0" y="1"/>
            <a:ext cx="12192000" cy="1887793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3145213" y="478668"/>
            <a:ext cx="6078904" cy="214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150000"/>
              </a:lnSpc>
              <a:buSzPts val="3240"/>
            </a:pPr>
            <a:br>
              <a:rPr lang="en-US" sz="4000" b="1" dirty="0">
                <a:solidFill>
                  <a:srgbClr val="002060"/>
                </a:solidFill>
                <a:latin typeface="Modern No. 20" panose="02070704070505020303" pitchFamily="18" charset="0"/>
                <a:ea typeface="Arial"/>
                <a:cs typeface="Arial"/>
                <a:sym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Lucida Fax" panose="02060602050505020204" pitchFamily="18" charset="0"/>
                <a:ea typeface="Arial"/>
                <a:cs typeface="Arial"/>
                <a:sym typeface="Arial"/>
              </a:rPr>
              <a:t>UCSF Latinx Center of </a:t>
            </a:r>
            <a:r>
              <a:rPr lang="en-US" sz="4000" b="1" dirty="0">
                <a:solidFill>
                  <a:srgbClr val="002060"/>
                </a:solidFill>
                <a:latin typeface="Lucida Fax" panose="02060602050505020204" pitchFamily="18" charset="0"/>
                <a:ea typeface="Arial"/>
                <a:cs typeface="Arial"/>
                <a:sym typeface="Arial"/>
              </a:rPr>
              <a:t>Excellence (LCOE)</a:t>
            </a:r>
            <a:r>
              <a:rPr lang="en-US" sz="4000" b="1" dirty="0">
                <a:solidFill>
                  <a:schemeClr val="bg1"/>
                </a:solidFill>
                <a:latin typeface="Lucida Fax" panose="02060602050505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Modern No. 20" panose="02070704070505020303" pitchFamily="18" charset="0"/>
                <a:ea typeface="Arial"/>
                <a:cs typeface="Arial"/>
                <a:sym typeface="Arial"/>
              </a:rPr>
              <a:t>of </a:t>
            </a:r>
            <a:endParaRPr sz="4000" b="1" dirty="0">
              <a:solidFill>
                <a:srgbClr val="002060"/>
              </a:solidFill>
              <a:latin typeface="Modern No. 20" panose="020707040705050203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878570" y="3495921"/>
            <a:ext cx="8434859" cy="104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4000" dirty="0">
                <a:solidFill>
                  <a:srgbClr val="002060"/>
                </a:solidFill>
                <a:latin typeface="Modern No. 20" panose="02070704070505020303" pitchFamily="18" charset="0"/>
                <a:ea typeface="Arial"/>
                <a:cs typeface="Arial"/>
                <a:sym typeface="Arial"/>
              </a:rPr>
              <a:t>Aspiring Physicians Program (APP) at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4000" dirty="0">
                <a:solidFill>
                  <a:srgbClr val="002060"/>
                </a:solidFill>
                <a:latin typeface="Modern No. 20" panose="02070704070505020303" pitchFamily="18" charset="0"/>
                <a:ea typeface="Arial"/>
                <a:cs typeface="Arial"/>
                <a:sym typeface="Arial"/>
              </a:rPr>
              <a:t> Fresno State &amp; San Francisco State</a:t>
            </a:r>
            <a:endParaRPr sz="4000" dirty="0">
              <a:solidFill>
                <a:srgbClr val="002060"/>
              </a:solidFill>
              <a:latin typeface="Modern No. 20" panose="02070704070505020303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114933" y="242842"/>
            <a:ext cx="2915343" cy="22664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36619" y="5704219"/>
            <a:ext cx="2273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Modern No. 20" panose="02070704070505020303" pitchFamily="18" charset="0"/>
              </a:rPr>
              <a:t>November 16,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E03D1-412A-436F-B9C3-9A3DBAE39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526" y="242843"/>
            <a:ext cx="2659537" cy="2266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B3E8C3-B1D8-4BE0-9910-3FA69F3DBD7A}"/>
              </a:ext>
            </a:extLst>
          </p:cNvPr>
          <p:cNvSpPr txBox="1"/>
          <p:nvPr/>
        </p:nvSpPr>
        <p:spPr>
          <a:xfrm>
            <a:off x="7167912" y="5685686"/>
            <a:ext cx="3751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Modern No. 20" panose="02070704070505020303" pitchFamily="18" charset="0"/>
              </a:rPr>
              <a:t>APP Faculty, staff and alumni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1674688" y="319248"/>
            <a:ext cx="85275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Modern No. 20" panose="02070704070505020303" pitchFamily="18" charset="0"/>
                <a:sym typeface="Arial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Lucida Fax" panose="02060602050505020204" pitchFamily="18" charset="0"/>
                <a:sym typeface="Arial"/>
              </a:rPr>
              <a:t>APP ALUMNI PANEL</a:t>
            </a:r>
            <a:endParaRPr sz="4000" b="1" dirty="0">
              <a:solidFill>
                <a:schemeClr val="bg1"/>
              </a:solidFill>
              <a:latin typeface="Lucida Fax" panose="020606020505050202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3DE79-5113-4944-A63F-0F94A061322B}"/>
              </a:ext>
            </a:extLst>
          </p:cNvPr>
          <p:cNvSpPr txBox="1"/>
          <p:nvPr/>
        </p:nvSpPr>
        <p:spPr>
          <a:xfrm>
            <a:off x="7424595" y="1570535"/>
            <a:ext cx="3306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</a:rPr>
              <a:t>Fresno State University/UC Merced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9D87B-80CE-42DE-923F-C5B5C9F4C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038" y="2436228"/>
            <a:ext cx="1251993" cy="900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7DA08-722E-4572-A580-53372A78B846}"/>
              </a:ext>
            </a:extLst>
          </p:cNvPr>
          <p:cNvSpPr txBox="1"/>
          <p:nvPr/>
        </p:nvSpPr>
        <p:spPr>
          <a:xfrm>
            <a:off x="1020726" y="178989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dern No. 20" panose="02070704070505020303" pitchFamily="18" charset="0"/>
              </a:rPr>
              <a:t>San Francisco State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572FA-48AE-497A-B1B3-2002EEEE9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321" y="2426661"/>
            <a:ext cx="1417854" cy="1072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B74E0-0148-4068-9B56-F897395D6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327" y="3673677"/>
            <a:ext cx="1530648" cy="1865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BA4A3D-DF6C-4A23-847B-A244003DB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77" y="3664803"/>
            <a:ext cx="1554696" cy="1847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AFEBD4-EAE4-440A-8D94-0138426B8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953" y="4230843"/>
            <a:ext cx="1744768" cy="18655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8E6A6-6A31-4404-A252-7449A0F12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639" y="3521016"/>
            <a:ext cx="1762626" cy="1847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6CA4C-C6D0-43CC-84BD-069849AA2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357" y="4087055"/>
            <a:ext cx="1829624" cy="1712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AA56-6C64-4C59-AE09-A687883F7258}"/>
              </a:ext>
            </a:extLst>
          </p:cNvPr>
          <p:cNvSpPr txBox="1"/>
          <p:nvPr/>
        </p:nvSpPr>
        <p:spPr>
          <a:xfrm>
            <a:off x="6843425" y="5368809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Griselda Aguilar, Fresno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60F09-726A-41CF-8675-AA86AE107DB0}"/>
              </a:ext>
            </a:extLst>
          </p:cNvPr>
          <p:cNvSpPr txBox="1"/>
          <p:nvPr/>
        </p:nvSpPr>
        <p:spPr>
          <a:xfrm>
            <a:off x="8587948" y="5841612"/>
            <a:ext cx="1829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Jose Garcia-Guerrero, UC Merced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A316C-8F5E-46F2-B3DB-01993927757C}"/>
              </a:ext>
            </a:extLst>
          </p:cNvPr>
          <p:cNvSpPr txBox="1"/>
          <p:nvPr/>
        </p:nvSpPr>
        <p:spPr>
          <a:xfrm>
            <a:off x="318797" y="5512597"/>
            <a:ext cx="1543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Chris Ramirez, SFSU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642310-6EDF-4D5D-93E1-423F46E2486B}"/>
              </a:ext>
            </a:extLst>
          </p:cNvPr>
          <p:cNvSpPr txBox="1"/>
          <p:nvPr/>
        </p:nvSpPr>
        <p:spPr>
          <a:xfrm>
            <a:off x="2036746" y="6096381"/>
            <a:ext cx="172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Desirae Powell,  SFSU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9AED95-6760-4455-9FE7-8F00C23B8697}"/>
              </a:ext>
            </a:extLst>
          </p:cNvPr>
          <p:cNvSpPr txBox="1"/>
          <p:nvPr/>
        </p:nvSpPr>
        <p:spPr>
          <a:xfrm>
            <a:off x="3978388" y="5512597"/>
            <a:ext cx="1361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Sabrina Zamora, SFSU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D27AF3-4635-4A12-BB35-2AB14DFEE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3358" y="2443332"/>
            <a:ext cx="955563" cy="9509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1AA1A5-8C73-4267-9176-FD74C46F0E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flipH="1">
            <a:off x="10539530" y="3521016"/>
            <a:ext cx="1498840" cy="18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1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4364310" y="319248"/>
            <a:ext cx="41347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Modern No. 20" panose="02070704070505020303" pitchFamily="18" charset="0"/>
                <a:sym typeface="Arial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Lucida Fax" panose="02060602050505020204" pitchFamily="18" charset="0"/>
                <a:sym typeface="Arial"/>
              </a:rPr>
              <a:t>QUESTIONS</a:t>
            </a:r>
            <a:endParaRPr sz="4000" b="1" dirty="0">
              <a:solidFill>
                <a:schemeClr val="bg1"/>
              </a:solidFill>
              <a:latin typeface="Lucida Fax" panose="0206060205050502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852D6-CE61-4BE5-99E0-0340E9FC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63187" y="2292176"/>
            <a:ext cx="8055096" cy="28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3168502" y="319248"/>
            <a:ext cx="53306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Modern No. 20" panose="02070704070505020303" pitchFamily="18" charset="0"/>
                <a:sym typeface="Arial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Lucida Fax" panose="02060602050505020204" pitchFamily="18" charset="0"/>
                <a:sym typeface="Arial"/>
              </a:rPr>
              <a:t>OPPORTUNITY</a:t>
            </a:r>
            <a:endParaRPr sz="4000" b="1" dirty="0">
              <a:solidFill>
                <a:schemeClr val="bg1"/>
              </a:solidFill>
              <a:latin typeface="Lucida Fax" panose="020606020505050202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5F4C4-235F-432B-AA0B-283799C5F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94" y="1346380"/>
            <a:ext cx="7572209" cy="5192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E506DE-AAD3-4888-B161-EF26C3A10569}"/>
              </a:ext>
            </a:extLst>
          </p:cNvPr>
          <p:cNvSpPr/>
          <p:nvPr/>
        </p:nvSpPr>
        <p:spPr>
          <a:xfrm>
            <a:off x="0" y="3198167"/>
            <a:ext cx="4537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cseo.ucsf.edu/programs/inside-ucsf</a:t>
            </a:r>
          </a:p>
        </p:txBody>
      </p:sp>
    </p:spTree>
    <p:extLst>
      <p:ext uri="{BB962C8B-B14F-4D97-AF65-F5344CB8AC3E}">
        <p14:creationId xmlns:p14="http://schemas.microsoft.com/office/powerpoint/2010/main" val="2000332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Nuestro agradecimiento a todos por vuestro apoyo - Autismo Diari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54" y="1155172"/>
            <a:ext cx="5419725" cy="3091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574540"/>
            <a:ext cx="5582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Modern No. 20" panose="02070704070505020303" pitchFamily="18" charset="0"/>
              </a:rPr>
              <a:t>Leslie Giglio – Fresno State Program Coordinator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Modern No. 20" panose="02070704070505020303" pitchFamily="18" charset="0"/>
              </a:rPr>
              <a:t>Leslie.Giglio@ucsf.edu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C8D38-F480-40CE-98AD-296B71163E2F}"/>
              </a:ext>
            </a:extLst>
          </p:cNvPr>
          <p:cNvSpPr txBox="1"/>
          <p:nvPr/>
        </p:nvSpPr>
        <p:spPr>
          <a:xfrm>
            <a:off x="6384944" y="5574540"/>
            <a:ext cx="568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00FF"/>
                </a:solidFill>
                <a:latin typeface="Modern No. 20" panose="02070704070505020303" pitchFamily="18" charset="0"/>
              </a:rPr>
              <a:t>Carla Fernandez– SFSU Program Coordinator</a:t>
            </a:r>
          </a:p>
          <a:p>
            <a:pPr algn="ctr"/>
            <a:r>
              <a:rPr lang="en-US" sz="2000" dirty="0">
                <a:solidFill>
                  <a:srgbClr val="6600FF"/>
                </a:solidFill>
                <a:latin typeface="Modern No. 20" panose="02070704070505020303" pitchFamily="18" charset="0"/>
              </a:rPr>
              <a:t>Carla.Fernandez@ucsf.edu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15C67-6021-4ED2-8149-140C256DC5F2}"/>
              </a:ext>
            </a:extLst>
          </p:cNvPr>
          <p:cNvSpPr txBox="1"/>
          <p:nvPr/>
        </p:nvSpPr>
        <p:spPr>
          <a:xfrm>
            <a:off x="2646842" y="3958712"/>
            <a:ext cx="689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</a:rPr>
              <a:t>For questions about the application or APP program, please contact your campus program coordinator:</a:t>
            </a:r>
          </a:p>
        </p:txBody>
      </p:sp>
    </p:spTree>
    <p:extLst>
      <p:ext uri="{BB962C8B-B14F-4D97-AF65-F5344CB8AC3E}">
        <p14:creationId xmlns:p14="http://schemas.microsoft.com/office/powerpoint/2010/main" val="23893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1"/>
            <a:ext cx="12192000" cy="1043285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3600605" y="2344717"/>
            <a:ext cx="8309546" cy="327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Introduce the LCOE and APP program and staff – </a:t>
            </a:r>
            <a:r>
              <a:rPr lang="en-US" sz="1800" dirty="0">
                <a:solidFill>
                  <a:srgbClr val="002060"/>
                </a:solidFill>
                <a:latin typeface="Modern No. 20" panose="02070704070505020303" pitchFamily="18" charset="0"/>
              </a:rPr>
              <a:t>10 min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Understand the purpose &amp; commitment of the APP program – </a:t>
            </a:r>
            <a:r>
              <a:rPr lang="en-US" sz="1800" dirty="0">
                <a:solidFill>
                  <a:srgbClr val="002060"/>
                </a:solidFill>
                <a:latin typeface="Modern No. 20" panose="02070704070505020303" pitchFamily="18" charset="0"/>
              </a:rPr>
              <a:t>15 min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Explain eligibility – HRSA grant limitations – </a:t>
            </a:r>
            <a:r>
              <a:rPr lang="en-US" sz="1800" dirty="0">
                <a:solidFill>
                  <a:srgbClr val="002060"/>
                </a:solidFill>
                <a:latin typeface="Modern No. 20" panose="02070704070505020303" pitchFamily="18" charset="0"/>
              </a:rPr>
              <a:t>5 min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Alumni Panel Q&amp;A- </a:t>
            </a:r>
            <a:r>
              <a:rPr lang="en-US" sz="1800" dirty="0">
                <a:solidFill>
                  <a:srgbClr val="002060"/>
                </a:solidFill>
                <a:latin typeface="Modern No. 20" panose="02070704070505020303" pitchFamily="18" charset="0"/>
              </a:rPr>
              <a:t>20 min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Respond to questions about the application process – </a:t>
            </a:r>
            <a:r>
              <a:rPr lang="en-US" sz="1800" dirty="0">
                <a:solidFill>
                  <a:srgbClr val="002060"/>
                </a:solidFill>
                <a:latin typeface="Modern No. 20" panose="02070704070505020303" pitchFamily="18" charset="0"/>
              </a:rPr>
              <a:t>10 min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 marL="171450" indent="-171450">
              <a:lnSpc>
                <a:spcPct val="150000"/>
              </a:lnSpc>
              <a:buClr>
                <a:srgbClr val="009999"/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>
              <a:buClr>
                <a:srgbClr val="009999"/>
              </a:buClr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7098" y="165507"/>
            <a:ext cx="4435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Lucida Fax" panose="02060602050505020204" pitchFamily="18" charset="0"/>
              </a:rPr>
              <a:t>OBJECTIVES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1D4C9-C8D3-469F-9C95-650F3677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59" y="165507"/>
            <a:ext cx="3161497" cy="25248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1"/>
            <a:ext cx="12192000" cy="1043285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3119382" y="2340144"/>
            <a:ext cx="8291568" cy="4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Modern No. 20" panose="02070704070505020303" pitchFamily="18" charset="0"/>
              </a:rPr>
              <a:t>UCSF LCOE was established in 2018</a:t>
            </a:r>
          </a:p>
          <a:p>
            <a:pPr marL="457200" indent="-457200">
              <a:buClr>
                <a:srgbClr val="009999"/>
              </a:buClr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Modern No. 20" panose="02070704070505020303" pitchFamily="18" charset="0"/>
              </a:rPr>
              <a:t>PI and Director, Dr. Alícia Fernandez, General Internist at ZSFG</a:t>
            </a:r>
          </a:p>
          <a:p>
            <a:pPr marL="457200" indent="-457200">
              <a:lnSpc>
                <a:spcPct val="150000"/>
              </a:lnSpc>
              <a:buClr>
                <a:srgbClr val="009999"/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 marL="457200" indent="-457200"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Modern No. 20" panose="02070704070505020303" pitchFamily="18" charset="0"/>
              </a:rPr>
              <a:t>Grant awarded by U.S. Department of Health &amp; Human Services (HHS) Health Resources &amp; Services Administration (HRSA) with additional funds from UCSF School of Medicine</a:t>
            </a:r>
          </a:p>
          <a:p>
            <a:pPr marL="457200" indent="-457200">
              <a:buClr>
                <a:srgbClr val="009999"/>
              </a:buClr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 marL="457200" indent="-457200"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Modern No. 20" panose="02070704070505020303" pitchFamily="18" charset="0"/>
              </a:rPr>
              <a:t>We partnered with SFSU and Fresno State to provide extra support to pre-medical students who need more resources to successfully apply and gain admittance to medical school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7098" y="336977"/>
            <a:ext cx="4435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Lucida Fax" panose="02060602050505020204" pitchFamily="18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C0228-AECE-4307-A0BD-F1BCD69F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1" y="193712"/>
            <a:ext cx="3363019" cy="195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9" y="287080"/>
            <a:ext cx="3163594" cy="19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20FED0-C0B1-9048-B038-9209DBE17AF3}"/>
              </a:ext>
            </a:extLst>
          </p:cNvPr>
          <p:cNvSpPr txBox="1">
            <a:spLocks/>
          </p:cNvSpPr>
          <p:nvPr/>
        </p:nvSpPr>
        <p:spPr>
          <a:xfrm>
            <a:off x="2445488" y="1223089"/>
            <a:ext cx="9091299" cy="991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9999"/>
                </a:solidFill>
                <a:latin typeface="Lucida Fax" panose="02060602050505020204" pitchFamily="18" charset="0"/>
                <a:ea typeface="Helvetica Neue Light" panose="02000403000000020004" pitchFamily="2" charset="0"/>
              </a:rPr>
              <a:t>LCOE VISION:</a:t>
            </a:r>
          </a:p>
        </p:txBody>
      </p:sp>
      <p:sp>
        <p:nvSpPr>
          <p:cNvPr id="7" name="Rectangle 6"/>
          <p:cNvSpPr/>
          <p:nvPr/>
        </p:nvSpPr>
        <p:spPr>
          <a:xfrm>
            <a:off x="3296093" y="2141684"/>
            <a:ext cx="7315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865" marR="43434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9865" marR="43434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  <a:ea typeface="Times New Roman" panose="02020603050405020304" pitchFamily="18" charset="0"/>
              </a:rPr>
              <a:t>A healthy society where all receive equitable and high quality, culturally competent healthcare.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20FED0-C0B1-9048-B038-9209DBE17AF3}"/>
              </a:ext>
            </a:extLst>
          </p:cNvPr>
          <p:cNvSpPr txBox="1">
            <a:spLocks/>
          </p:cNvSpPr>
          <p:nvPr/>
        </p:nvSpPr>
        <p:spPr>
          <a:xfrm>
            <a:off x="2445488" y="3329532"/>
            <a:ext cx="9338212" cy="991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9999"/>
                </a:solidFill>
                <a:latin typeface="Lucida Fax" panose="02060602050505020204" pitchFamily="18" charset="0"/>
                <a:ea typeface="Helvetica Neue Light" panose="02000403000000020004" pitchFamily="2" charset="0"/>
              </a:rPr>
              <a:t>LCOE MISSION:</a:t>
            </a:r>
          </a:p>
        </p:txBody>
      </p:sp>
      <p:sp>
        <p:nvSpPr>
          <p:cNvPr id="9" name="Rectangle 8"/>
          <p:cNvSpPr/>
          <p:nvPr/>
        </p:nvSpPr>
        <p:spPr>
          <a:xfrm>
            <a:off x="2912996" y="4106719"/>
            <a:ext cx="879110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2765" marR="43434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9865" marR="434340" algn="ctr"/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</a:rPr>
              <a:t>To improve the health and healthcare of California through the development of diverse physician leaders and through research, education and advocacy.</a:t>
            </a:r>
          </a:p>
          <a:p>
            <a:pPr marL="189865" marR="43434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6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8" y="234632"/>
            <a:ext cx="2982841" cy="197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20FED0-C0B1-9048-B038-9209DBE17AF3}"/>
              </a:ext>
            </a:extLst>
          </p:cNvPr>
          <p:cNvSpPr txBox="1">
            <a:spLocks/>
          </p:cNvSpPr>
          <p:nvPr/>
        </p:nvSpPr>
        <p:spPr>
          <a:xfrm>
            <a:off x="1099771" y="1443972"/>
            <a:ext cx="10396330" cy="991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9999"/>
                </a:solidFill>
                <a:latin typeface="Lucida Fax" panose="02060602050505020204" pitchFamily="18" charset="0"/>
                <a:ea typeface="Helvetica Neue Light" panose="02000403000000020004" pitchFamily="2" charset="0"/>
              </a:rPr>
              <a:t>LCOE GOALS: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55260" y="2678524"/>
            <a:ext cx="98488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25" marR="434340" indent="-493713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 foster the development of diverse physician leaders</a:t>
            </a:r>
          </a:p>
          <a:p>
            <a:pPr marL="682625" marR="434340" indent="-493713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 promote cultural competence in medical education for all trainees </a:t>
            </a:r>
          </a:p>
          <a:p>
            <a:pPr marL="682625" marR="434340" indent="-493713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 leverage UCSF, community and state collective capacity to improve California’s health and healthcare</a:t>
            </a:r>
          </a:p>
          <a:p>
            <a:pPr marL="682625" marR="434340" indent="-493713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 provide expertise on Latinx health and health disparities</a:t>
            </a:r>
          </a:p>
          <a:p>
            <a:pPr marL="682625" marR="434340" indent="-493713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 advocate for the health of California’s diverse communities</a:t>
            </a:r>
          </a:p>
        </p:txBody>
      </p:sp>
    </p:spTree>
    <p:extLst>
      <p:ext uri="{BB962C8B-B14F-4D97-AF65-F5344CB8AC3E}">
        <p14:creationId xmlns:p14="http://schemas.microsoft.com/office/powerpoint/2010/main" val="365933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9" y="244375"/>
            <a:ext cx="3096476" cy="19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78444" y="365414"/>
            <a:ext cx="7891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ucida Fax" panose="02060602050505020204" pitchFamily="18" charset="0"/>
              </a:rPr>
              <a:t>LCOE Aspiring Physicians </a:t>
            </a:r>
          </a:p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Lucida Fax" panose="02060602050505020204" pitchFamily="18" charset="0"/>
              </a:rPr>
              <a:t>Program (APP)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6571" y="3833882"/>
            <a:ext cx="116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FUEGO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6576" y="4269851"/>
            <a:ext cx="193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Enhances UCSF ability to recruit, retain, and promote Latinx &amp; UIM 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1BFA7-3CA9-4F38-A02E-32108DB4509C}"/>
              </a:ext>
            </a:extLst>
          </p:cNvPr>
          <p:cNvSpPr txBox="1"/>
          <p:nvPr/>
        </p:nvSpPr>
        <p:spPr>
          <a:xfrm>
            <a:off x="4202294" y="2054265"/>
            <a:ext cx="698005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Modern No. 20" panose="02070704070505020303" pitchFamily="18" charset="0"/>
              </a:rPr>
              <a:t>PURPOSE: </a:t>
            </a:r>
            <a:r>
              <a:rPr lang="en-US" sz="2600" b="1" dirty="0">
                <a:solidFill>
                  <a:srgbClr val="002060"/>
                </a:solidFill>
                <a:latin typeface="Modern No. 20" panose="02070704070505020303" pitchFamily="18" charset="0"/>
              </a:rPr>
              <a:t>6 -week Summer Program</a:t>
            </a:r>
          </a:p>
          <a:p>
            <a:endParaRPr lang="en-US" sz="24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>
              <a:buClr>
                <a:srgbClr val="002060"/>
              </a:buClr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Students will gain exposure to:</a:t>
            </a:r>
          </a:p>
          <a:p>
            <a:pPr>
              <a:buClr>
                <a:srgbClr val="002060"/>
              </a:buClr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 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Health policy &amp; writing fact sheets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Local community-based organizations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Introductory MCAT preparation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Guest speakers and medical school panelists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How to prepare medical school application (AMCAS)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Modern No. 20" panose="020707040705050203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/>
          <a:srcRect/>
          <a:stretch/>
        </p:blipFill>
        <p:spPr>
          <a:xfrm>
            <a:off x="144379" y="148123"/>
            <a:ext cx="3275096" cy="23443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78444" y="365414"/>
            <a:ext cx="7421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ucida Fax" panose="02060602050505020204" pitchFamily="18" charset="0"/>
              </a:rPr>
              <a:t>LCOE Aspiring Physicians 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Lucida Fax" panose="02060602050505020204" pitchFamily="18" charset="0"/>
              </a:rPr>
              <a:t>Program (APP)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6571" y="3833882"/>
            <a:ext cx="116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FUEGO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6576" y="4269851"/>
            <a:ext cx="193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Enhances UCSF ability to recruit, retain, and promote Latinx &amp; UIM 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1BFA7-3CA9-4F38-A02E-32108DB4509C}"/>
              </a:ext>
            </a:extLst>
          </p:cNvPr>
          <p:cNvSpPr txBox="1"/>
          <p:nvPr/>
        </p:nvSpPr>
        <p:spPr>
          <a:xfrm>
            <a:off x="3808809" y="2492441"/>
            <a:ext cx="742116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Modern No. 20" panose="02070704070505020303" pitchFamily="18" charset="0"/>
              </a:rPr>
              <a:t>PURPOSE: </a:t>
            </a:r>
            <a:r>
              <a:rPr lang="en-US" sz="2600" b="1" dirty="0">
                <a:solidFill>
                  <a:srgbClr val="002060"/>
                </a:solidFill>
                <a:latin typeface="Modern No. 20" panose="02070704070505020303" pitchFamily="18" charset="0"/>
              </a:rPr>
              <a:t>Academic Year Program</a:t>
            </a:r>
          </a:p>
          <a:p>
            <a:endParaRPr lang="en-US" sz="2200" dirty="0">
              <a:solidFill>
                <a:srgbClr val="002060"/>
              </a:solidFill>
              <a:latin typeface="Modern No. 20" panose="02070704070505020303" pitchFamily="18" charset="0"/>
            </a:endParaRP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Workshops on student professional development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Mentorship support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Student advising with APP faculty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Speaker Series</a:t>
            </a:r>
          </a:p>
          <a:p>
            <a:pPr marL="685800" indent="-4572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2200" dirty="0">
                <a:solidFill>
                  <a:srgbClr val="002060"/>
                </a:solidFill>
                <a:latin typeface="Modern No. 20" panose="02070704070505020303" pitchFamily="18" charset="0"/>
              </a:rPr>
              <a:t>Fostering community between scholars and creating networking opportunities</a:t>
            </a:r>
            <a:endParaRPr lang="en-US" sz="22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5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4364310" y="319248"/>
            <a:ext cx="56363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Modern No. 20" panose="02070704070505020303" pitchFamily="18" charset="0"/>
                <a:sym typeface="Arial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Lucida Fax" panose="02060602050505020204" pitchFamily="18" charset="0"/>
                <a:sym typeface="Arial"/>
              </a:rPr>
              <a:t>Eligibility </a:t>
            </a:r>
            <a:r>
              <a:rPr lang="en-US" sz="4000" b="1" dirty="0">
                <a:solidFill>
                  <a:schemeClr val="bg1"/>
                </a:solidFill>
                <a:latin typeface="Lucida Fax" panose="02060602050505020204" pitchFamily="18" charset="0"/>
                <a:sym typeface="Arial"/>
              </a:rPr>
              <a:t>Requirements</a:t>
            </a:r>
            <a:endParaRPr sz="4000" b="1" dirty="0">
              <a:solidFill>
                <a:schemeClr val="bg1"/>
              </a:solidFill>
              <a:latin typeface="Lucida Fax" panose="02060602050505020204" pitchFamily="18" charset="0"/>
              <a:sym typeface="Arial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3613682" y="1873800"/>
            <a:ext cx="7435317" cy="3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52049"/>
                </a:solidFill>
                <a:latin typeface="Modern No. 20" panose="02070704070505020303" pitchFamily="18" charset="0"/>
              </a:rPr>
              <a:t>Must be a full-time Fresno State OR San Francisco State Undergraduate Student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52049"/>
                </a:solidFill>
                <a:latin typeface="Modern No. 20" panose="02070704070505020303" pitchFamily="18" charset="0"/>
              </a:rPr>
              <a:t>Plan to apply to medical school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52049"/>
                </a:solidFill>
                <a:latin typeface="Modern No. 20" panose="02070704070505020303" pitchFamily="18" charset="0"/>
              </a:rPr>
              <a:t>Commit a minimum of one academic year to the program – including the six week summer program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52049"/>
                </a:solidFill>
                <a:latin typeface="Modern No. 20" panose="02070704070505020303" pitchFamily="18" charset="0"/>
              </a:rPr>
              <a:t>A cumulative GPA of 3.0 or higher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52049"/>
                </a:solidFill>
                <a:latin typeface="Modern No. 20" panose="02070704070505020303" pitchFamily="18" charset="0"/>
              </a:rPr>
              <a:t>Taken one year of Biology and Chemistry by the start of the summer program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52049"/>
                </a:solidFill>
                <a:latin typeface="Modern No. 20" panose="02070704070505020303" pitchFamily="18" charset="0"/>
              </a:rPr>
              <a:t>U.S. citizen, U.S. permanent resident, or DACA status 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endParaRPr lang="en-US" sz="2000" dirty="0">
              <a:solidFill>
                <a:srgbClr val="002060"/>
              </a:solidFill>
              <a:latin typeface="Modern No. 20" panose="020707040705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91711-F66F-49FB-8381-72013003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5" y="181963"/>
            <a:ext cx="3143253" cy="23288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0" y="2"/>
            <a:ext cx="12192000" cy="1027132"/>
          </a:xfrm>
          <a:prstGeom prst="rect">
            <a:avLst/>
          </a:prstGeom>
          <a:solidFill>
            <a:srgbClr val="00999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3503488" y="319248"/>
            <a:ext cx="85275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Modern No. 20" panose="02070704070505020303" pitchFamily="18" charset="0"/>
                <a:sym typeface="Arial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Lucida Fax" panose="02060602050505020204" pitchFamily="18" charset="0"/>
                <a:sym typeface="Arial"/>
              </a:rPr>
              <a:t>Eligibility: continued</a:t>
            </a:r>
            <a:endParaRPr sz="4400" b="1" dirty="0">
              <a:solidFill>
                <a:schemeClr val="bg1"/>
              </a:solidFill>
              <a:latin typeface="Lucida Fax" panose="020606020505050202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91711-F66F-49FB-8381-72013003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15" y="181963"/>
            <a:ext cx="3143253" cy="2328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3683" y="1664413"/>
            <a:ext cx="77467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</a:rPr>
              <a:t>Due to HRSA funding for this program, we have strict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Modern No. 20" panose="02070704070505020303" pitchFamily="18" charset="0"/>
              </a:rPr>
              <a:t>limitations on program eligibility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9023" y="3588018"/>
            <a:ext cx="5071595" cy="2646878"/>
          </a:xfrm>
          <a:prstGeom prst="rect">
            <a:avLst/>
          </a:prstGeom>
          <a:noFill/>
          <a:ln w="28575"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9"/>
                </a:solidFill>
                <a:latin typeface="Modern No. 20" panose="02070704070505020303" pitchFamily="18" charset="0"/>
              </a:rPr>
              <a:t>San Francisco State Specific</a:t>
            </a:r>
          </a:p>
          <a:p>
            <a:pPr algn="ctr"/>
            <a:endParaRPr lang="en-US" sz="2200" b="1" dirty="0">
              <a:solidFill>
                <a:srgbClr val="333399"/>
              </a:solidFill>
              <a:latin typeface="Modern No. 20" panose="02070704070505020303" pitchFamily="18" charset="0"/>
            </a:endParaRPr>
          </a:p>
          <a:p>
            <a:pPr algn="ctr"/>
            <a:r>
              <a:rPr lang="en-US" sz="2400" dirty="0">
                <a:solidFill>
                  <a:srgbClr val="333399"/>
                </a:solidFill>
                <a:latin typeface="Modern No. 20" panose="02070704070505020303" pitchFamily="18" charset="0"/>
              </a:rPr>
              <a:t>I identify as Hispanic/Latinx, African American (both  underrepresented in medicine), OR two more races/ethnicities when one is Hispanic/Latinx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732DE-6222-4C62-A4D7-3F93C4E24D25}"/>
              </a:ext>
            </a:extLst>
          </p:cNvPr>
          <p:cNvSpPr/>
          <p:nvPr/>
        </p:nvSpPr>
        <p:spPr>
          <a:xfrm>
            <a:off x="1190625" y="3588018"/>
            <a:ext cx="4689180" cy="2677656"/>
          </a:xfrm>
          <a:prstGeom prst="rect">
            <a:avLst/>
          </a:prstGeom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99"/>
                </a:solidFill>
                <a:latin typeface="Modern No. 20" panose="02070704070505020303" pitchFamily="18" charset="0"/>
              </a:rPr>
              <a:t>Fresno State Specific </a:t>
            </a:r>
          </a:p>
          <a:p>
            <a:endParaRPr lang="en-US" sz="2400" dirty="0">
              <a:solidFill>
                <a:srgbClr val="333399"/>
              </a:solidFill>
              <a:latin typeface="Modern No. 20" panose="02070704070505020303" pitchFamily="18" charset="0"/>
            </a:endParaRPr>
          </a:p>
          <a:p>
            <a:pPr algn="ctr"/>
            <a:r>
              <a:rPr lang="en-US" sz="2400" dirty="0">
                <a:solidFill>
                  <a:srgbClr val="333399"/>
                </a:solidFill>
                <a:latin typeface="Modern No. 20" panose="02070704070505020303" pitchFamily="18" charset="0"/>
              </a:rPr>
              <a:t>I identify as Hispanic/Latinx (which is underrepresented in medicine), OR two or more races/ethnicities when one is Hispanic/Latinx</a:t>
            </a:r>
          </a:p>
        </p:txBody>
      </p:sp>
    </p:spTree>
    <p:extLst>
      <p:ext uri="{BB962C8B-B14F-4D97-AF65-F5344CB8AC3E}">
        <p14:creationId xmlns:p14="http://schemas.microsoft.com/office/powerpoint/2010/main" val="314153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5464</TotalTime>
  <Words>671</Words>
  <Application>Microsoft Office PowerPoint</Application>
  <PresentationFormat>Widescreen</PresentationFormat>
  <Paragraphs>118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 Narrow</vt:lpstr>
      <vt:lpstr>Modern No. 20</vt:lpstr>
      <vt:lpstr>Wingdings</vt:lpstr>
      <vt:lpstr>Georgia</vt:lpstr>
      <vt:lpstr>Calibri</vt:lpstr>
      <vt:lpstr>Arial</vt:lpstr>
      <vt:lpstr>Lucida Fax</vt:lpstr>
      <vt:lpstr>Times New Roman</vt:lpstr>
      <vt:lpstr>Office Theme</vt:lpstr>
      <vt:lpstr> UCSF Latinx Center of Excellence (LCOE) of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LCOE Faculty Leads Meeting –         COVID-19 Check in</dc:title>
  <dc:creator>Calderon-Jensen, Connie</dc:creator>
  <cp:lastModifiedBy>Calderon-Jensen, Connie</cp:lastModifiedBy>
  <cp:revision>147</cp:revision>
  <dcterms:modified xsi:type="dcterms:W3CDTF">2020-11-14T01:15:36Z</dcterms:modified>
</cp:coreProperties>
</file>